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4_0.xml" ContentType="application/vnd.ms-powerpoint.comments+xml"/>
  <Override PartName="/ppt/notesSlides/notesSlide6.xml" ContentType="application/vnd.openxmlformats-officedocument.presentationml.notesSlide+xml"/>
  <Override PartName="/ppt/comments/modernComment_105_0.xml" ContentType="application/vnd.ms-powerpoint.comments+xml"/>
  <Override PartName="/ppt/notesSlides/notesSlide7.xml" ContentType="application/vnd.openxmlformats-officedocument.presentationml.notesSlide+xml"/>
  <Override PartName="/ppt/comments/modernComment_106_0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22"/>
  </p:notesMasterIdLst>
  <p:sldIdLst>
    <p:sldId id="256" r:id="rId5"/>
    <p:sldId id="257" r:id="rId6"/>
    <p:sldId id="258" r:id="rId7"/>
    <p:sldId id="259" r:id="rId8"/>
    <p:sldId id="260" r:id="rId9"/>
    <p:sldId id="266" r:id="rId10"/>
    <p:sldId id="268" r:id="rId11"/>
    <p:sldId id="261" r:id="rId12"/>
    <p:sldId id="269" r:id="rId13"/>
    <p:sldId id="262" r:id="rId14"/>
    <p:sldId id="263" r:id="rId15"/>
    <p:sldId id="264" r:id="rId16"/>
    <p:sldId id="265" r:id="rId17"/>
    <p:sldId id="270" r:id="rId18"/>
    <p:sldId id="271" r:id="rId19"/>
    <p:sldId id="272" r:id="rId20"/>
    <p:sldId id="273" r:id="rId21"/>
  </p:sldIdLst>
  <p:sldSz cx="14630400" cy="8229600"/>
  <p:notesSz cx="8229600" cy="14630400"/>
  <p:embeddedFontLst>
    <p:embeddedFont>
      <p:font typeface="Cabin" pitchFamily="2" charset="77"/>
      <p:regular r:id="rId23"/>
    </p:embeddedFont>
    <p:embeddedFont>
      <p:font typeface="Unbounded" pitchFamily="2" charset="77"/>
      <p:regular r:id="rId24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80B36B6-77D0-EB27-6E7B-21F2F6395AF2}" name="FILESI Gianluca" initials="GF" userId="S::gianluca.filesi@edhec.com::da480190-d93a-4161-a5ce-bbed33a9f15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2736"/>
    <a:srgbClr val="1128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B3B4A3-5DC3-0D4F-8A2F-AB65CCBEDD30}" v="9" dt="2025-02-13T15:41:50.046"/>
    <p1510:client id="{1CBDA8B2-22AA-F247-AF2E-FF7C8C582B98}" v="625" dt="2025-02-13T19:56:23.046"/>
    <p1510:client id="{79D4A891-AB46-A1B7-85CA-5F6945F39068}" v="4" dt="2025-02-13T18:54:09.289"/>
    <p1510:client id="{94722E93-54EC-2527-62F2-16AB12CFCE96}" v="282" dt="2025-02-13T18:43:55.379"/>
    <p1510:client id="{9FEDD7E9-82C5-994A-910D-04B237745A87}" v="1824" dt="2025-02-13T21:56:34.384"/>
    <p1510:client id="{CEF7B620-A27B-D9C6-32E9-522A8F62C288}" v="1" dt="2025-02-13T15:40:29.441"/>
    <p1510:client id="{F6A751D4-985A-FF77-4A42-82CF84874B99}" v="86" dt="2025-02-13T18:18:57.2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46"/>
    <p:restoredTop sz="94610"/>
  </p:normalViewPr>
  <p:slideViewPr>
    <p:cSldViewPr snapToGrid="0" snapToObjects="1">
      <p:cViewPr>
        <p:scale>
          <a:sx n="75" d="100"/>
          <a:sy n="75" d="100"/>
        </p:scale>
        <p:origin x="1088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comments/modernComment_104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937E8FA-FA91-B340-8363-6E366C69BB4D}" authorId="{A80B36B6-77D0-EB27-6E7B-21F2F6395AF2}" status="resolved" created="2025-02-13T16:13:28.578" complete="100000">
    <pc:sldMkLst xmlns:pc="http://schemas.microsoft.com/office/powerpoint/2013/main/command">
      <pc:docMk/>
      <pc:sldMk cId="0" sldId="260"/>
    </pc:sldMkLst>
    <p188:txBody>
      <a:bodyPr/>
      <a:lstStyle/>
      <a:p>
        <a:r>
          <a:rPr lang="it-IT"/>
          <a:t>Word cloud, word frequency are missed</a:t>
        </a:r>
      </a:p>
    </p188:txBody>
  </p188:cm>
</p188:cmLst>
</file>

<file path=ppt/comments/modernComment_105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B6201E7-1239-ED49-8E1A-A60037E443C8}" authorId="{A80B36B6-77D0-EB27-6E7B-21F2F6395AF2}" created="2025-02-13T16:12:46.428">
    <pc:sldMkLst xmlns:pc="http://schemas.microsoft.com/office/powerpoint/2013/main/command">
      <pc:docMk/>
      <pc:sldMk cId="0" sldId="261"/>
    </pc:sldMkLst>
    <p188:txBody>
      <a:bodyPr/>
      <a:lstStyle/>
      <a:p>
        <a:r>
          <a:rPr lang="it-IT"/>
          <a:t>Add graphs</a:t>
        </a:r>
      </a:p>
    </p188:txBody>
  </p188:cm>
</p188:cmLst>
</file>

<file path=ppt/comments/modernComment_106_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A8F77E5-514D-544B-89B6-4DA42429FEA0}" authorId="{A80B36B6-77D0-EB27-6E7B-21F2F6395AF2}" created="2025-02-13T16:12:58.087">
    <pc:sldMkLst xmlns:pc="http://schemas.microsoft.com/office/powerpoint/2013/main/command">
      <pc:docMk/>
      <pc:sldMk cId="0" sldId="262"/>
    </pc:sldMkLst>
    <p188:txBody>
      <a:bodyPr/>
      <a:lstStyle/>
      <a:p>
        <a:r>
          <a:rPr lang="it-IT"/>
          <a:t>Wrong word cloud</a:t>
        </a:r>
      </a:p>
    </p188:txBody>
  </p188:cm>
</p188:cmLst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2-13T18:15:49.756"/>
    </inkml:context>
    <inkml:brush xml:id="br0">
      <inkml:brushProperty name="width" value="0.05" units="cm"/>
      <inkml:brushProperty name="height" value="0.05" units="cm"/>
      <inkml:brushProperty name="color" value="#151D30"/>
    </inkml:brush>
  </inkml:definitions>
  <inkml:trace contextRef="#ctx0" brushRef="#br0">15 8 24575,'-8'-4'0,"2"1"0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7AAA2-8950-4290-B250-D100057FB30D}" type="datetimeFigureOut">
              <a:t>2/13/25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56B0A-294E-4E9F-9033-71D31F1D173B}" type="slidenum"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7600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6_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4_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0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71405" y="1707119"/>
            <a:ext cx="13687588" cy="1398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5500"/>
              </a:lnSpc>
            </a:pPr>
            <a:r>
              <a:rPr lang="en-US" sz="4400" dirty="0">
                <a:solidFill>
                  <a:srgbClr val="FFFFFF"/>
                </a:solidFill>
                <a:latin typeface="Unbounded"/>
                <a:ea typeface="Unbounded" pitchFamily="34" charset="-122"/>
                <a:cs typeface="Unbounded" pitchFamily="34" charset="-120"/>
              </a:rPr>
              <a:t>Public Sentiment to the Federal Reserve’s Rate Cuts in 2024</a:t>
            </a:r>
            <a:endParaRPr lang="en-US" sz="4400" dirty="0">
              <a:latin typeface="Unbounded"/>
            </a:endParaRPr>
          </a:p>
        </p:txBody>
      </p:sp>
      <p:sp>
        <p:nvSpPr>
          <p:cNvPr id="5" name="Text 2"/>
          <p:cNvSpPr/>
          <p:nvPr/>
        </p:nvSpPr>
        <p:spPr>
          <a:xfrm>
            <a:off x="3580922" y="6535674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libri" panose="020F0502020204030204" pitchFamily="34" charset="0"/>
                <a:ea typeface="Cabin" pitchFamily="34" charset="-122"/>
                <a:cs typeface="Calibri" panose="020F0502020204030204" pitchFamily="34" charset="0"/>
              </a:rPr>
              <a:t>Ben </a:t>
            </a:r>
            <a:r>
              <a:rPr lang="en-US" sz="1850" err="1">
                <a:solidFill>
                  <a:srgbClr val="CAD6DE"/>
                </a:solidFill>
                <a:latin typeface="Calibri" panose="020F0502020204030204" pitchFamily="34" charset="0"/>
                <a:ea typeface="Cabin" pitchFamily="34" charset="-122"/>
                <a:cs typeface="Calibri" panose="020F0502020204030204" pitchFamily="34" charset="0"/>
              </a:rPr>
              <a:t>Belhassen</a:t>
            </a:r>
            <a:r>
              <a:rPr lang="en-US" sz="1850" dirty="0">
                <a:solidFill>
                  <a:srgbClr val="CAD6DE"/>
                </a:solidFill>
                <a:latin typeface="Calibri" panose="020F0502020204030204" pitchFamily="34" charset="0"/>
                <a:ea typeface="Cabin" pitchFamily="34" charset="-122"/>
                <a:cs typeface="Calibri" panose="020F0502020204030204" pitchFamily="34" charset="0"/>
              </a:rPr>
              <a:t> Mohamed Ali, </a:t>
            </a:r>
            <a:r>
              <a:rPr lang="en-US" sz="1850" err="1">
                <a:solidFill>
                  <a:srgbClr val="CAD6DE"/>
                </a:solidFill>
                <a:latin typeface="Calibri" panose="020F0502020204030204" pitchFamily="34" charset="0"/>
                <a:ea typeface="Cabin" pitchFamily="34" charset="-122"/>
                <a:cs typeface="Calibri" panose="020F0502020204030204" pitchFamily="34" charset="0"/>
              </a:rPr>
              <a:t>Ciampana</a:t>
            </a:r>
            <a:r>
              <a:rPr lang="en-US" sz="1850" dirty="0">
                <a:solidFill>
                  <a:srgbClr val="CAD6DE"/>
                </a:solidFill>
                <a:latin typeface="Calibri" panose="020F0502020204030204" pitchFamily="34" charset="0"/>
                <a:ea typeface="Cabin" pitchFamily="34" charset="-122"/>
                <a:cs typeface="Calibri" panose="020F0502020204030204" pitchFamily="34" charset="0"/>
              </a:rPr>
              <a:t> Lorenzo, </a:t>
            </a:r>
            <a:r>
              <a:rPr lang="en-US" sz="1850" err="1">
                <a:solidFill>
                  <a:srgbClr val="CAD6DE"/>
                </a:solidFill>
                <a:latin typeface="Calibri" panose="020F0502020204030204" pitchFamily="34" charset="0"/>
                <a:ea typeface="Cabin" pitchFamily="34" charset="-122"/>
                <a:cs typeface="Calibri" panose="020F0502020204030204" pitchFamily="34" charset="0"/>
              </a:rPr>
              <a:t>Filesi</a:t>
            </a:r>
            <a:r>
              <a:rPr lang="en-US" sz="1850" dirty="0">
                <a:solidFill>
                  <a:srgbClr val="CAD6DE"/>
                </a:solidFill>
                <a:latin typeface="Calibri" panose="020F0502020204030204" pitchFamily="34" charset="0"/>
                <a:ea typeface="Cabin" pitchFamily="34" charset="-122"/>
                <a:cs typeface="Calibri" panose="020F0502020204030204" pitchFamily="34" charset="0"/>
              </a:rPr>
              <a:t> Gianluca, Tibi Gad</a:t>
            </a:r>
            <a:endParaRPr lang="en-US" sz="18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B088712-7A90-650D-32B5-C688335DE88A}"/>
              </a:ext>
            </a:extLst>
          </p:cNvPr>
          <p:cNvSpPr/>
          <p:nvPr/>
        </p:nvSpPr>
        <p:spPr>
          <a:xfrm>
            <a:off x="12736945" y="7647708"/>
            <a:ext cx="1856509" cy="535709"/>
          </a:xfrm>
          <a:prstGeom prst="rect">
            <a:avLst/>
          </a:prstGeom>
          <a:solidFill>
            <a:srgbClr val="1128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FB1C978-9AB0-9808-A56F-E2DE18E8859F}"/>
                  </a:ext>
                </a:extLst>
              </p14:cNvPr>
              <p14:cNvContentPartPr/>
              <p14:nvPr/>
            </p14:nvContentPartPr>
            <p14:xfrm>
              <a:off x="3700737" y="2038117"/>
              <a:ext cx="5760" cy="32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FB1C978-9AB0-9808-A56F-E2DE18E8859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2097" y="2029477"/>
                <a:ext cx="23400" cy="2088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9191BB66-11FF-5D82-1BBB-59AD340FD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903" y="3395150"/>
            <a:ext cx="2842592" cy="2842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5326" y="555903"/>
            <a:ext cx="4742140" cy="5926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Topic Modeling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7063322" y="1892655"/>
            <a:ext cx="503753" cy="503753"/>
          </a:xfrm>
          <a:prstGeom prst="rect">
            <a:avLst/>
          </a:prstGeom>
          <a:ln>
            <a:noFill/>
          </a:ln>
        </p:spPr>
      </p:pic>
      <p:sp>
        <p:nvSpPr>
          <p:cNvPr id="4" name="Text 1"/>
          <p:cNvSpPr/>
          <p:nvPr/>
        </p:nvSpPr>
        <p:spPr>
          <a:xfrm>
            <a:off x="7064821" y="2647088"/>
            <a:ext cx="5672124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Latent Dirichlet Allocation (LDA) Model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7063322" y="2998877"/>
            <a:ext cx="4205049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5 hidden themes through probabilistic inference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73870" y="1892656"/>
            <a:ext cx="503753" cy="50375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3870" y="2647088"/>
            <a:ext cx="2428161" cy="296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Coherence Score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973870" y="2998877"/>
            <a:ext cx="4473595" cy="6448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Optimized the number of topics based on coherence</a:t>
            </a:r>
            <a:endParaRPr lang="en-US" sz="1550" dirty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F249861D-F8EE-DDCC-1036-8D0323128E69}"/>
              </a:ext>
            </a:extLst>
          </p:cNvPr>
          <p:cNvSpPr/>
          <p:nvPr/>
        </p:nvSpPr>
        <p:spPr>
          <a:xfrm>
            <a:off x="12736945" y="7647708"/>
            <a:ext cx="1856509" cy="535709"/>
          </a:xfrm>
          <a:prstGeom prst="rect">
            <a:avLst/>
          </a:prstGeom>
          <a:solidFill>
            <a:srgbClr val="1128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958CBA4E-82C1-A1C0-DE74-B68094911F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11" y="4441808"/>
            <a:ext cx="13307577" cy="1638114"/>
          </a:xfrm>
          <a:prstGeom prst="rect">
            <a:avLst/>
          </a:prstGeom>
        </p:spPr>
      </p:pic>
      <p:sp>
        <p:nvSpPr>
          <p:cNvPr id="22" name="Right Arrow 21">
            <a:extLst>
              <a:ext uri="{FF2B5EF4-FFF2-40B4-BE49-F238E27FC236}">
                <a16:creationId xmlns:a16="http://schemas.microsoft.com/office/drawing/2014/main" id="{6226A853-6740-0C6B-6BC7-72D478265672}"/>
              </a:ext>
            </a:extLst>
          </p:cNvPr>
          <p:cNvSpPr/>
          <p:nvPr/>
        </p:nvSpPr>
        <p:spPr>
          <a:xfrm>
            <a:off x="3596756" y="2702638"/>
            <a:ext cx="3163807" cy="2406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AC3A2CC6-B5D2-5F3F-5400-7B596F9E7516}"/>
              </a:ext>
            </a:extLst>
          </p:cNvPr>
          <p:cNvSpPr/>
          <p:nvPr/>
        </p:nvSpPr>
        <p:spPr>
          <a:xfrm>
            <a:off x="12736945" y="7647708"/>
            <a:ext cx="1856509" cy="535709"/>
          </a:xfrm>
          <a:prstGeom prst="rect">
            <a:avLst/>
          </a:prstGeom>
          <a:solidFill>
            <a:srgbClr val="1128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ext 0"/>
          <p:cNvSpPr/>
          <p:nvPr/>
        </p:nvSpPr>
        <p:spPr>
          <a:xfrm>
            <a:off x="706279" y="714851"/>
            <a:ext cx="5452467" cy="593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Sentiment Analysis</a:t>
            </a:r>
            <a:endParaRPr lang="en-US" sz="3700"/>
          </a:p>
        </p:txBody>
      </p:sp>
      <p:sp>
        <p:nvSpPr>
          <p:cNvPr id="3" name="Shape 1"/>
          <p:cNvSpPr/>
          <p:nvPr/>
        </p:nvSpPr>
        <p:spPr>
          <a:xfrm>
            <a:off x="706279" y="2267244"/>
            <a:ext cx="4204097" cy="201811"/>
          </a:xfrm>
          <a:prstGeom prst="roundRect">
            <a:avLst>
              <a:gd name="adj" fmla="val 1500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2"/>
          <p:cNvSpPr/>
          <p:nvPr/>
        </p:nvSpPr>
        <p:spPr>
          <a:xfrm>
            <a:off x="2536032" y="2549711"/>
            <a:ext cx="237434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VADER Model</a:t>
            </a:r>
            <a:endParaRPr lang="en-US" sz="1850"/>
          </a:p>
        </p:txBody>
      </p:sp>
      <p:sp>
        <p:nvSpPr>
          <p:cNvPr id="5" name="Text 3"/>
          <p:cNvSpPr/>
          <p:nvPr/>
        </p:nvSpPr>
        <p:spPr>
          <a:xfrm>
            <a:off x="706280" y="2846389"/>
            <a:ext cx="4204097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Specifically designed for informal social media texts</a:t>
            </a:r>
            <a:endParaRPr lang="en-US" sz="1550"/>
          </a:p>
        </p:txBody>
      </p:sp>
      <p:sp>
        <p:nvSpPr>
          <p:cNvPr id="6" name="Shape 4"/>
          <p:cNvSpPr/>
          <p:nvPr/>
        </p:nvSpPr>
        <p:spPr>
          <a:xfrm>
            <a:off x="5213033" y="1987330"/>
            <a:ext cx="4204216" cy="201811"/>
          </a:xfrm>
          <a:prstGeom prst="roundRect">
            <a:avLst>
              <a:gd name="adj" fmla="val 1500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7" name="Text 5"/>
          <p:cNvSpPr/>
          <p:nvPr/>
        </p:nvSpPr>
        <p:spPr>
          <a:xfrm>
            <a:off x="7042905" y="2246935"/>
            <a:ext cx="2374344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Characteristics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5213033" y="2556770"/>
            <a:ext cx="4204216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Optimized for short text/social media.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9719905" y="1628432"/>
            <a:ext cx="4204216" cy="201811"/>
          </a:xfrm>
          <a:prstGeom prst="roundRect">
            <a:avLst>
              <a:gd name="adj" fmla="val 1500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0" name="Text 8"/>
          <p:cNvSpPr/>
          <p:nvPr/>
        </p:nvSpPr>
        <p:spPr>
          <a:xfrm>
            <a:off x="11392854" y="1944279"/>
            <a:ext cx="253126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85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Sentiment Scores</a:t>
            </a:r>
            <a:endParaRPr lang="en-US" sz="1850"/>
          </a:p>
        </p:txBody>
      </p:sp>
      <p:sp>
        <p:nvSpPr>
          <p:cNvPr id="11" name="Text 9"/>
          <p:cNvSpPr/>
          <p:nvPr/>
        </p:nvSpPr>
        <p:spPr>
          <a:xfrm>
            <a:off x="9719905" y="2267244"/>
            <a:ext cx="4204216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Positive, Neutral, Negative ratings.</a:t>
            </a:r>
            <a:endParaRPr lang="en-US" sz="155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46" y="3409332"/>
            <a:ext cx="6811300" cy="4460254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  <p:pic>
        <p:nvPicPr>
          <p:cNvPr id="15" name="Elemento grafico 14" descr="Faccina sorridente con riempimento a tinta unita">
            <a:extLst>
              <a:ext uri="{FF2B5EF4-FFF2-40B4-BE49-F238E27FC236}">
                <a16:creationId xmlns:a16="http://schemas.microsoft.com/office/drawing/2014/main" id="{A594FC21-1A6D-FA0C-0362-E69E5D76A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0740" y="625731"/>
            <a:ext cx="759857" cy="759857"/>
          </a:xfrm>
          <a:prstGeom prst="rect">
            <a:avLst/>
          </a:prstGeom>
        </p:spPr>
      </p:pic>
      <p:pic>
        <p:nvPicPr>
          <p:cNvPr id="17" name="Elemento grafico 16" descr="Faccina inespressiva con riempimento a tinta unita">
            <a:extLst>
              <a:ext uri="{FF2B5EF4-FFF2-40B4-BE49-F238E27FC236}">
                <a16:creationId xmlns:a16="http://schemas.microsoft.com/office/drawing/2014/main" id="{3CC40058-485A-7F07-A3D7-CA588A299D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02591" y="627440"/>
            <a:ext cx="759857" cy="759857"/>
          </a:xfrm>
          <a:prstGeom prst="rect">
            <a:avLst/>
          </a:prstGeom>
        </p:spPr>
      </p:pic>
      <p:pic>
        <p:nvPicPr>
          <p:cNvPr id="19" name="Elemento grafico 18" descr="Faccina arrabbiata con riempimento a tinta unita">
            <a:extLst>
              <a:ext uri="{FF2B5EF4-FFF2-40B4-BE49-F238E27FC236}">
                <a16:creationId xmlns:a16="http://schemas.microsoft.com/office/drawing/2014/main" id="{C53377F0-7182-09C3-A82A-07101E4138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04442" y="656271"/>
            <a:ext cx="759857" cy="75985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DFEE7D6B-3CE3-E82D-38DD-B681B879CB9F}"/>
              </a:ext>
            </a:extLst>
          </p:cNvPr>
          <p:cNvSpPr/>
          <p:nvPr/>
        </p:nvSpPr>
        <p:spPr>
          <a:xfrm>
            <a:off x="10409860" y="4871182"/>
            <a:ext cx="1322732" cy="1192106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691950" y="697503"/>
            <a:ext cx="92218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chemeClr val="bg1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Results and Interpretations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30978" y="1958658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FontTx/>
              <a:buChar char="•"/>
            </a:pPr>
            <a:r>
              <a:rPr lang="en-US" sz="1850" b="1" dirty="0">
                <a:solidFill>
                  <a:schemeClr val="bg1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Key Topics:</a:t>
            </a:r>
            <a:r>
              <a:rPr lang="en-US" sz="1850" dirty="0">
                <a:solidFill>
                  <a:schemeClr val="bg1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Discussions frequently revolved around inflation, market conditions, and financial impacts</a:t>
            </a:r>
            <a:endParaRPr lang="en-US" sz="1850" dirty="0">
              <a:solidFill>
                <a:schemeClr val="bg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830978" y="5119315"/>
            <a:ext cx="12954952" cy="16491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chemeClr val="bg1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Sentiment Analysis:</a:t>
            </a:r>
          </a:p>
          <a:p>
            <a:pPr marL="800100" lvl="1" indent="-342900">
              <a:lnSpc>
                <a:spcPts val="3000"/>
              </a:lnSpc>
              <a:buSzPct val="100000"/>
              <a:buFontTx/>
              <a:buChar char="•"/>
            </a:pPr>
            <a:r>
              <a:rPr lang="en-US" sz="1850" b="1" dirty="0">
                <a:solidFill>
                  <a:schemeClr val="bg1"/>
                </a:solidFill>
              </a:rPr>
              <a:t>Positive</a:t>
            </a:r>
            <a:r>
              <a:rPr lang="en-US" sz="1850" dirty="0">
                <a:solidFill>
                  <a:schemeClr val="bg1"/>
                </a:solidFill>
              </a:rPr>
              <a:t>: 43,2% users see rate cuts as a financial opportunity</a:t>
            </a:r>
          </a:p>
          <a:p>
            <a:pPr marL="800100" lvl="1" indent="-342900">
              <a:lnSpc>
                <a:spcPts val="3000"/>
              </a:lnSpc>
              <a:buSzPct val="100000"/>
              <a:buFontTx/>
              <a:buChar char="•"/>
            </a:pPr>
            <a:r>
              <a:rPr lang="en-US" sz="1850" b="1" dirty="0">
                <a:solidFill>
                  <a:schemeClr val="bg1"/>
                </a:solidFill>
              </a:rPr>
              <a:t>Neutral</a:t>
            </a:r>
            <a:r>
              <a:rPr lang="en-US" sz="1850" dirty="0">
                <a:solidFill>
                  <a:schemeClr val="bg1"/>
                </a:solidFill>
              </a:rPr>
              <a:t> </a:t>
            </a:r>
            <a:r>
              <a:rPr lang="en-US" sz="1850" b="1" dirty="0">
                <a:solidFill>
                  <a:schemeClr val="bg1"/>
                </a:solidFill>
              </a:rPr>
              <a:t>Discussions</a:t>
            </a:r>
            <a:r>
              <a:rPr lang="en-US" sz="1850" dirty="0">
                <a:solidFill>
                  <a:schemeClr val="bg1"/>
                </a:solidFill>
              </a:rPr>
              <a:t>: Analytical and fact-based comments focus on economic implications</a:t>
            </a:r>
          </a:p>
          <a:p>
            <a:pPr marL="800100" lvl="1" indent="-342900">
              <a:lnSpc>
                <a:spcPts val="3000"/>
              </a:lnSpc>
              <a:buSzPct val="100000"/>
              <a:buFontTx/>
              <a:buChar char="•"/>
            </a:pPr>
            <a:r>
              <a:rPr lang="en-US" sz="1850" b="1" dirty="0">
                <a:solidFill>
                  <a:schemeClr val="bg1"/>
                </a:solidFill>
              </a:rPr>
              <a:t>Negative</a:t>
            </a:r>
            <a:r>
              <a:rPr lang="en-US" sz="1850" dirty="0">
                <a:solidFill>
                  <a:schemeClr val="bg1"/>
                </a:solidFill>
              </a:rPr>
              <a:t> Views: Some users express frustration about timing or potential long-term consequences.</a:t>
            </a:r>
          </a:p>
          <a:p>
            <a:pPr marL="800100" lvl="1" indent="-342900">
              <a:lnSpc>
                <a:spcPts val="3000"/>
              </a:lnSpc>
              <a:buSzPct val="100000"/>
              <a:buFontTx/>
              <a:buChar char="•"/>
            </a:pPr>
            <a:endParaRPr lang="en-US" sz="1850" dirty="0">
              <a:solidFill>
                <a:schemeClr val="bg1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837724" y="7016551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>
              <a:lnSpc>
                <a:spcPts val="3000"/>
              </a:lnSpc>
              <a:buSzPct val="100000"/>
              <a:buFontTx/>
              <a:buChar char="•"/>
            </a:pPr>
            <a:r>
              <a:rPr lang="en-US" sz="1850" b="1" dirty="0">
                <a:solidFill>
                  <a:schemeClr val="bg1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Topic modeling:</a:t>
            </a:r>
            <a:r>
              <a:rPr lang="en-US" sz="1850" dirty="0">
                <a:solidFill>
                  <a:schemeClr val="bg1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Users discuss personal finance (investments, stock market trends, and financial planning).</a:t>
            </a:r>
            <a:endParaRPr lang="en-US" sz="1850" dirty="0">
              <a:solidFill>
                <a:schemeClr val="bg1"/>
              </a:solidFill>
            </a:endParaRP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A2583701-42AA-0A38-4B6F-E387FF3C6662}"/>
              </a:ext>
            </a:extLst>
          </p:cNvPr>
          <p:cNvSpPr/>
          <p:nvPr/>
        </p:nvSpPr>
        <p:spPr>
          <a:xfrm>
            <a:off x="12736945" y="7647708"/>
            <a:ext cx="1856509" cy="535709"/>
          </a:xfrm>
          <a:prstGeom prst="rect">
            <a:avLst/>
          </a:prstGeom>
          <a:solidFill>
            <a:srgbClr val="1128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EE7E55F-CAEE-0904-D117-04C689304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589" y="2692613"/>
            <a:ext cx="4090976" cy="2302635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pic>
        <p:nvPicPr>
          <p:cNvPr id="16" name="Picture 15" descr="A gauge with different faces&#10;&#10;AI-generated content may be incorrect.">
            <a:extLst>
              <a:ext uri="{FF2B5EF4-FFF2-40B4-BE49-F238E27FC236}">
                <a16:creationId xmlns:a16="http://schemas.microsoft.com/office/drawing/2014/main" id="{09A8731E-D1B0-5B33-78DA-81000A62B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8494" y="4081152"/>
            <a:ext cx="2645465" cy="1763643"/>
          </a:xfrm>
          <a:prstGeom prst="rect">
            <a:avLst/>
          </a:prstGeom>
        </p:spPr>
      </p:pic>
      <p:pic>
        <p:nvPicPr>
          <p:cNvPr id="5126" name="Picture 6" descr="Investment PNGs for Free Download">
            <a:extLst>
              <a:ext uri="{FF2B5EF4-FFF2-40B4-BE49-F238E27FC236}">
                <a16:creationId xmlns:a16="http://schemas.microsoft.com/office/drawing/2014/main" id="{4503D25F-DA57-62FE-E441-562704EDC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2592" y="5699184"/>
            <a:ext cx="2302635" cy="230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696998"/>
            <a:ext cx="973212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based on results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14896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4" name="Text 2"/>
          <p:cNvSpPr/>
          <p:nvPr/>
        </p:nvSpPr>
        <p:spPr>
          <a:xfrm>
            <a:off x="1027390" y="3249216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615559" y="3148965"/>
            <a:ext cx="7357960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Answering the Research Question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615559" y="3996452"/>
            <a:ext cx="106590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Public sentiment is positive regarding the Fed’s rate cut decision, and infere about potential investments.</a:t>
            </a:r>
            <a:endParaRPr lang="en-US" sz="1850" dirty="0"/>
          </a:p>
        </p:txBody>
      </p:sp>
      <p:sp>
        <p:nvSpPr>
          <p:cNvPr id="7" name="Shape 5"/>
          <p:cNvSpPr/>
          <p:nvPr/>
        </p:nvSpPr>
        <p:spPr>
          <a:xfrm>
            <a:off x="837724" y="477028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8" name="Text 6"/>
          <p:cNvSpPr/>
          <p:nvPr/>
        </p:nvSpPr>
        <p:spPr>
          <a:xfrm>
            <a:off x="973574" y="4870532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1615559" y="477028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Main Concerns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615559" y="5265819"/>
            <a:ext cx="838084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Concerns revolve around inflation, financial markets, and economic stability.</a:t>
            </a:r>
            <a:endParaRPr lang="en-US" sz="1850" dirty="0"/>
          </a:p>
        </p:txBody>
      </p:sp>
      <p:sp>
        <p:nvSpPr>
          <p:cNvPr id="11" name="Shape 9"/>
          <p:cNvSpPr/>
          <p:nvPr/>
        </p:nvSpPr>
        <p:spPr>
          <a:xfrm>
            <a:off x="837724" y="621562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2" name="Text 10"/>
          <p:cNvSpPr/>
          <p:nvPr/>
        </p:nvSpPr>
        <p:spPr>
          <a:xfrm>
            <a:off x="971074" y="6315873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615559" y="6215622"/>
            <a:ext cx="323290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Sentiment Analysis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615559" y="6711160"/>
            <a:ext cx="912476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Quantifiable evidence of public perception was obtained from the sentiment analysis.</a:t>
            </a:r>
            <a:endParaRPr lang="en-US" sz="1850" dirty="0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C7AD4FD2-8E94-204D-CB9E-D73BF588F350}"/>
              </a:ext>
            </a:extLst>
          </p:cNvPr>
          <p:cNvSpPr/>
          <p:nvPr/>
        </p:nvSpPr>
        <p:spPr>
          <a:xfrm>
            <a:off x="12736945" y="7647708"/>
            <a:ext cx="1856509" cy="535709"/>
          </a:xfrm>
          <a:prstGeom prst="rect">
            <a:avLst/>
          </a:prstGeom>
          <a:solidFill>
            <a:srgbClr val="1128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d 2022 PNG Clipart​ | Gallery Yopriceville - High-Quality Free Images and  Transparent PNG Clipart">
            <a:extLst>
              <a:ext uri="{FF2B5EF4-FFF2-40B4-BE49-F238E27FC236}">
                <a16:creationId xmlns:a16="http://schemas.microsoft.com/office/drawing/2014/main" id="{24B02834-0BD9-DFC9-BEE8-BF5965B3A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220015">
            <a:off x="-208927" y="865879"/>
            <a:ext cx="7677861" cy="429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8E2509-B211-EB73-D8C5-6F8E3353A5C5}"/>
              </a:ext>
            </a:extLst>
          </p:cNvPr>
          <p:cNvSpPr/>
          <p:nvPr/>
        </p:nvSpPr>
        <p:spPr>
          <a:xfrm>
            <a:off x="7359344" y="3013197"/>
            <a:ext cx="750439" cy="543504"/>
          </a:xfrm>
          <a:prstGeom prst="rect">
            <a:avLst/>
          </a:prstGeom>
          <a:solidFill>
            <a:srgbClr val="11273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white numbers on a black background&#10;&#10;AI-generated content may be incorrect.">
            <a:extLst>
              <a:ext uri="{FF2B5EF4-FFF2-40B4-BE49-F238E27FC236}">
                <a16:creationId xmlns:a16="http://schemas.microsoft.com/office/drawing/2014/main" id="{847E1788-683A-54B7-9807-53B6ED982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99183">
            <a:off x="6270966" y="-787076"/>
            <a:ext cx="9803752" cy="9803752"/>
          </a:xfrm>
          <a:prstGeom prst="rect">
            <a:avLst/>
          </a:prstGeom>
        </p:spPr>
      </p:pic>
      <p:pic>
        <p:nvPicPr>
          <p:cNvPr id="3" name="Picture 2" descr="A screen shot of a screen&#10;&#10;AI-generated content may be incorrect.">
            <a:extLst>
              <a:ext uri="{FF2B5EF4-FFF2-40B4-BE49-F238E27FC236}">
                <a16:creationId xmlns:a16="http://schemas.microsoft.com/office/drawing/2014/main" id="{C52612C9-2DFA-FC13-FEFD-5ED5AE353C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0"/>
            <a:ext cx="8229600" cy="8229600"/>
          </a:xfrm>
          <a:prstGeom prst="rect">
            <a:avLst/>
          </a:prstGeom>
        </p:spPr>
      </p:pic>
      <p:sp>
        <p:nvSpPr>
          <p:cNvPr id="7" name="Rettangolo 18">
            <a:extLst>
              <a:ext uri="{FF2B5EF4-FFF2-40B4-BE49-F238E27FC236}">
                <a16:creationId xmlns:a16="http://schemas.microsoft.com/office/drawing/2014/main" id="{DCCB3736-EB05-D23E-99B1-9C92AB172658}"/>
              </a:ext>
            </a:extLst>
          </p:cNvPr>
          <p:cNvSpPr/>
          <p:nvPr/>
        </p:nvSpPr>
        <p:spPr>
          <a:xfrm>
            <a:off x="12736945" y="7647708"/>
            <a:ext cx="1856509" cy="535709"/>
          </a:xfrm>
          <a:prstGeom prst="rect">
            <a:avLst/>
          </a:prstGeom>
          <a:solidFill>
            <a:srgbClr val="1128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8450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words&#10;&#10;AI-generated content may be incorrect.">
            <a:extLst>
              <a:ext uri="{FF2B5EF4-FFF2-40B4-BE49-F238E27FC236}">
                <a16:creationId xmlns:a16="http://schemas.microsoft.com/office/drawing/2014/main" id="{8592FD86-41A5-911C-4A04-28C9B1D27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76" y="2257424"/>
            <a:ext cx="9365447" cy="4730751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  <p:sp>
        <p:nvSpPr>
          <p:cNvPr id="4" name="CasellaDiTesto 1">
            <a:extLst>
              <a:ext uri="{FF2B5EF4-FFF2-40B4-BE49-F238E27FC236}">
                <a16:creationId xmlns:a16="http://schemas.microsoft.com/office/drawing/2014/main" id="{B52EBA17-910B-BB20-D00E-C9C9662F869E}"/>
              </a:ext>
            </a:extLst>
          </p:cNvPr>
          <p:cNvSpPr txBox="1"/>
          <p:nvPr/>
        </p:nvSpPr>
        <p:spPr>
          <a:xfrm>
            <a:off x="5234370" y="856704"/>
            <a:ext cx="4161658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  <a:latin typeface="Unbounded"/>
                <a:ea typeface="Calibri"/>
                <a:cs typeface="Calibri"/>
              </a:rPr>
              <a:t>Word Cloud</a:t>
            </a:r>
            <a:endParaRPr lang="it-IT" sz="4400" dirty="0">
              <a:solidFill>
                <a:schemeClr val="bg1"/>
              </a:solidFill>
              <a:latin typeface="Unbounded"/>
            </a:endParaRPr>
          </a:p>
        </p:txBody>
      </p:sp>
      <p:sp>
        <p:nvSpPr>
          <p:cNvPr id="5" name="Rettangolo 18">
            <a:extLst>
              <a:ext uri="{FF2B5EF4-FFF2-40B4-BE49-F238E27FC236}">
                <a16:creationId xmlns:a16="http://schemas.microsoft.com/office/drawing/2014/main" id="{943B03A7-53AE-DC68-D5DF-5EDED0CEAA33}"/>
              </a:ext>
            </a:extLst>
          </p:cNvPr>
          <p:cNvSpPr/>
          <p:nvPr/>
        </p:nvSpPr>
        <p:spPr>
          <a:xfrm>
            <a:off x="12736945" y="7647708"/>
            <a:ext cx="1856509" cy="535709"/>
          </a:xfrm>
          <a:prstGeom prst="rect">
            <a:avLst/>
          </a:prstGeom>
          <a:solidFill>
            <a:srgbClr val="1128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2748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BE9D1A3E-9F7F-087C-B576-88397FD73B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949" y="2075784"/>
            <a:ext cx="8064500" cy="5364845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  <p:sp>
        <p:nvSpPr>
          <p:cNvPr id="4" name="CasellaDiTesto 1">
            <a:extLst>
              <a:ext uri="{FF2B5EF4-FFF2-40B4-BE49-F238E27FC236}">
                <a16:creationId xmlns:a16="http://schemas.microsoft.com/office/drawing/2014/main" id="{F784F026-9B02-B62D-309E-0A6715F657F6}"/>
              </a:ext>
            </a:extLst>
          </p:cNvPr>
          <p:cNvSpPr txBox="1"/>
          <p:nvPr/>
        </p:nvSpPr>
        <p:spPr>
          <a:xfrm>
            <a:off x="3921051" y="788971"/>
            <a:ext cx="678829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  <a:latin typeface="Unbounded"/>
                <a:ea typeface="Calibri"/>
                <a:cs typeface="Calibri"/>
              </a:rPr>
              <a:t>Sentiment Analysis</a:t>
            </a:r>
            <a:endParaRPr lang="it-IT" sz="4400" dirty="0">
              <a:solidFill>
                <a:schemeClr val="bg1"/>
              </a:solidFill>
              <a:latin typeface="Unbounded"/>
            </a:endParaRPr>
          </a:p>
        </p:txBody>
      </p:sp>
      <p:sp>
        <p:nvSpPr>
          <p:cNvPr id="5" name="Rettangolo 18">
            <a:extLst>
              <a:ext uri="{FF2B5EF4-FFF2-40B4-BE49-F238E27FC236}">
                <a16:creationId xmlns:a16="http://schemas.microsoft.com/office/drawing/2014/main" id="{2F3B654A-E30B-3A27-F38B-3C5E6B238549}"/>
              </a:ext>
            </a:extLst>
          </p:cNvPr>
          <p:cNvSpPr/>
          <p:nvPr/>
        </p:nvSpPr>
        <p:spPr>
          <a:xfrm>
            <a:off x="12736945" y="7647708"/>
            <a:ext cx="1856509" cy="535709"/>
          </a:xfrm>
          <a:prstGeom prst="rect">
            <a:avLst/>
          </a:prstGeom>
          <a:solidFill>
            <a:srgbClr val="1128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2528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2247C439-63B2-6BF8-91ED-04D3898B2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28600"/>
            <a:ext cx="7772400" cy="7772400"/>
          </a:xfrm>
          <a:prstGeom prst="rect">
            <a:avLst/>
          </a:prstGeom>
        </p:spPr>
      </p:pic>
      <p:sp>
        <p:nvSpPr>
          <p:cNvPr id="4" name="Rettangolo 18">
            <a:extLst>
              <a:ext uri="{FF2B5EF4-FFF2-40B4-BE49-F238E27FC236}">
                <a16:creationId xmlns:a16="http://schemas.microsoft.com/office/drawing/2014/main" id="{35CCB8C9-91D1-B9CA-2C40-EF6B28B12777}"/>
              </a:ext>
            </a:extLst>
          </p:cNvPr>
          <p:cNvSpPr/>
          <p:nvPr/>
        </p:nvSpPr>
        <p:spPr>
          <a:xfrm>
            <a:off x="12736945" y="7647708"/>
            <a:ext cx="1856509" cy="535709"/>
          </a:xfrm>
          <a:prstGeom prst="rect">
            <a:avLst/>
          </a:prstGeom>
          <a:solidFill>
            <a:srgbClr val="1128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91997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214" y="645033"/>
            <a:ext cx="675239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Research Questions</a:t>
            </a:r>
            <a:endParaRPr lang="en-US" sz="4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Shape 1"/>
          <p:cNvSpPr/>
          <p:nvPr/>
        </p:nvSpPr>
        <p:spPr>
          <a:xfrm>
            <a:off x="6188214" y="199782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5" name="Text 2"/>
          <p:cNvSpPr/>
          <p:nvPr/>
        </p:nvSpPr>
        <p:spPr>
          <a:xfrm>
            <a:off x="6379367" y="2110994"/>
            <a:ext cx="159187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060764"/>
            <a:ext cx="282761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Public </a:t>
            </a: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Sentiment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7101958" y="2625867"/>
            <a:ext cx="47314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Cabin" pitchFamily="34" charset="-122"/>
                <a:cs typeface="Cabin" pitchFamily="34" charset="-120"/>
              </a:rPr>
              <a:t>What is the overall public sentiment?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Cabin" pitchFamily="34" charset="-122"/>
                <a:cs typeface="Cabin" pitchFamily="34" charset="-120"/>
              </a:rPr>
              <a:t>How do people feel about the rate cuts?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188214" y="3870777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it-IT" dirty="0"/>
          </a:p>
        </p:txBody>
      </p:sp>
      <p:sp>
        <p:nvSpPr>
          <p:cNvPr id="9" name="Text 6"/>
          <p:cNvSpPr/>
          <p:nvPr/>
        </p:nvSpPr>
        <p:spPr>
          <a:xfrm>
            <a:off x="6325551" y="3983942"/>
            <a:ext cx="26670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101959" y="392871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Online Discourse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7101959" y="4512596"/>
            <a:ext cx="6615652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Cabin" pitchFamily="34" charset="-122"/>
                <a:cs typeface="Cabin" pitchFamily="34" charset="-120"/>
              </a:rPr>
              <a:t>How are people discussing this topic online?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Cabin" pitchFamily="34" charset="-122"/>
                <a:cs typeface="Cabin" pitchFamily="34" charset="-120"/>
              </a:rPr>
              <a:t>What are their reactions?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6188214" y="5832725"/>
            <a:ext cx="538520" cy="538520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it-IT"/>
          </a:p>
        </p:txBody>
      </p:sp>
      <p:sp>
        <p:nvSpPr>
          <p:cNvPr id="13" name="Text 10"/>
          <p:cNvSpPr/>
          <p:nvPr/>
        </p:nvSpPr>
        <p:spPr>
          <a:xfrm>
            <a:off x="6323051" y="5945889"/>
            <a:ext cx="271701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932975"/>
            <a:ext cx="307336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Dominant Themes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Text 12"/>
          <p:cNvSpPr/>
          <p:nvPr/>
        </p:nvSpPr>
        <p:spPr>
          <a:xfrm>
            <a:off x="7101959" y="6428513"/>
            <a:ext cx="552897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Cabin" pitchFamily="34" charset="-122"/>
                <a:cs typeface="Cabin" pitchFamily="34" charset="-120"/>
              </a:rPr>
              <a:t>Are there any dominant themes or concerns?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Cabin" pitchFamily="34" charset="-122"/>
                <a:cs typeface="Cabin" pitchFamily="34" charset="-120"/>
              </a:rPr>
              <a:t>What are people worried about?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1DFDE6A4-0E49-9F6B-E7D0-9AF40F449CF7}"/>
              </a:ext>
            </a:extLst>
          </p:cNvPr>
          <p:cNvSpPr/>
          <p:nvPr/>
        </p:nvSpPr>
        <p:spPr>
          <a:xfrm>
            <a:off x="12736945" y="7647708"/>
            <a:ext cx="1856509" cy="535709"/>
          </a:xfrm>
          <a:prstGeom prst="rect">
            <a:avLst/>
          </a:prstGeom>
          <a:solidFill>
            <a:srgbClr val="1128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2070" y="89409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Overview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781794" y="5058150"/>
            <a:ext cx="31156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Dataset Summary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781793" y="5649415"/>
            <a:ext cx="4587740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  <a:ea typeface="Cabin" pitchFamily="34" charset="-122"/>
                <a:cs typeface="Calibri" panose="020F0502020204030204" pitchFamily="34" charset="0"/>
              </a:rPr>
              <a:t>1120 comments (and answers) collected. </a:t>
            </a:r>
          </a:p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bg1"/>
                </a:solidFill>
                <a:latin typeface="Aptos" panose="020B0004020202020204" pitchFamily="34" charset="0"/>
                <a:ea typeface="Cabin" pitchFamily="34" charset="-122"/>
                <a:cs typeface="Calibri" panose="020F0502020204030204" pitchFamily="34" charset="0"/>
              </a:rPr>
              <a:t>Includes comment ID, and comment text.</a:t>
            </a:r>
            <a:endParaRPr lang="en-US" sz="2000" dirty="0">
              <a:solidFill>
                <a:schemeClr val="bg1"/>
              </a:solidFill>
              <a:latin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781794" y="22016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Why YouTube?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8781793" y="2696256"/>
            <a:ext cx="5290988" cy="15126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cs typeface="Calibri" panose="020F0502020204030204" pitchFamily="34" charset="0"/>
              </a:rPr>
              <a:t>M</a:t>
            </a:r>
            <a:r>
              <a:rPr lang="en-US" sz="20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ptos" panose="020B0004020202020204" pitchFamily="34" charset="0"/>
                <a:cs typeface="Calibri" panose="020F0502020204030204" pitchFamily="34" charset="0"/>
              </a:rPr>
              <a:t>ajor platform where users actively discuss and react to financial news providing a rich, diverse, and dynamic public sentiment data.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42070" y="220167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chemeClr val="bg1">
                    <a:lumMod val="95000"/>
                  </a:schemeClr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Sources</a:t>
            </a:r>
            <a:endParaRPr lang="en-US" sz="22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742070" y="2728931"/>
            <a:ext cx="7580977" cy="1479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Cabin" pitchFamily="34" charset="-122"/>
                <a:cs typeface="Calibri" panose="020F0502020204030204" pitchFamily="34" charset="0"/>
              </a:rPr>
              <a:t>1) Federal reserve cuts interest rates by 0.5%, </a:t>
            </a: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Cabin" pitchFamily="34" charset="-122"/>
                <a:cs typeface="Calibri" panose="020F0502020204030204" pitchFamily="34" charset="0"/>
              </a:rPr>
              <a:t>NBC news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ptos" panose="020B0004020202020204" pitchFamily="34" charset="0"/>
              <a:ea typeface="Cabin" pitchFamily="34" charset="-122"/>
              <a:cs typeface="Calibri" panose="020F0502020204030204" pitchFamily="34" charset="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Cabin" pitchFamily="34" charset="-122"/>
                <a:cs typeface="Calibri" panose="020F0502020204030204" pitchFamily="34" charset="0"/>
              </a:rPr>
              <a:t>2) How Fed Rate Cuts Affect The Global Economy, </a:t>
            </a: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Cabin" pitchFamily="34" charset="-122"/>
                <a:cs typeface="Calibri" panose="020F0502020204030204" pitchFamily="34" charset="0"/>
              </a:rPr>
              <a:t>CNBC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Cabin" pitchFamily="34" charset="-122"/>
                <a:cs typeface="Calibri" panose="020F0502020204030204" pitchFamily="34" charset="0"/>
              </a:rPr>
              <a:t> 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Cabin" pitchFamily="34" charset="-122"/>
                <a:cs typeface="Calibri" panose="020F0502020204030204" pitchFamily="34" charset="0"/>
              </a:rPr>
              <a:t>3) Powell speaks after Fed lowers interest rates by half point, </a:t>
            </a:r>
            <a:r>
              <a:rPr lang="en-US" sz="2000" i="1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Cabin" pitchFamily="34" charset="-122"/>
                <a:cs typeface="Calibri" panose="020F0502020204030204" pitchFamily="34" charset="0"/>
              </a:rPr>
              <a:t>CNBC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ptos" panose="020B000402020202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5C4C11B-6533-ED53-39D4-08DF132D3043}"/>
              </a:ext>
            </a:extLst>
          </p:cNvPr>
          <p:cNvSpPr/>
          <p:nvPr/>
        </p:nvSpPr>
        <p:spPr>
          <a:xfrm>
            <a:off x="12736945" y="7647708"/>
            <a:ext cx="1856509" cy="535709"/>
          </a:xfrm>
          <a:prstGeom prst="rect">
            <a:avLst/>
          </a:prstGeom>
          <a:solidFill>
            <a:srgbClr val="1128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9FD01B2-DC40-481B-2D57-F77F4B917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070" y="4782806"/>
            <a:ext cx="7099300" cy="2552700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pic>
        <p:nvPicPr>
          <p:cNvPr id="19" name="Picture 18" descr="A yellow emoji with a finger on the face&#10;&#10;AI-generated content may be incorrect.">
            <a:extLst>
              <a:ext uri="{FF2B5EF4-FFF2-40B4-BE49-F238E27FC236}">
                <a16:creationId xmlns:a16="http://schemas.microsoft.com/office/drawing/2014/main" id="{7AF579F7-F045-A6C4-D4F0-D3D3D690B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0690" y="2066967"/>
            <a:ext cx="494578" cy="4945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11304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Collection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124" y="1974294"/>
            <a:ext cx="1196816" cy="14362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79913" y="2217003"/>
            <a:ext cx="29357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YouTube Data API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879913" y="2709148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Cabin" pitchFamily="34" charset="-122"/>
                <a:cs typeface="Cabin" pitchFamily="34" charset="-120"/>
              </a:rPr>
              <a:t>Allow </a:t>
            </a:r>
            <a:r>
              <a:rPr lang="en-US" sz="20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ptos" panose="020B0004020202020204" pitchFamily="34" charset="0"/>
              </a:rPr>
              <a:t>developers to access and interact with YouTube data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ptos" panose="020B00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124" y="3410545"/>
            <a:ext cx="1196816" cy="143625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79913" y="368508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Python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879913" y="4183499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2000" dirty="0">
                <a:solidFill>
                  <a:srgbClr val="CAD6DE"/>
                </a:solidFill>
                <a:latin typeface="Aptos" panose="020B0004020202020204" pitchFamily="34" charset="0"/>
                <a:ea typeface="Cabin" pitchFamily="34" charset="-122"/>
                <a:cs typeface="Cabin" pitchFamily="34" charset="-120"/>
              </a:rPr>
              <a:t>Iteratively extracted comments from videos</a:t>
            </a:r>
            <a:endParaRPr lang="en-US" sz="2000" dirty="0">
              <a:latin typeface="Aptos" panose="020B00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124" y="4846796"/>
            <a:ext cx="1196816" cy="143625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79913" y="508611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storage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879913" y="5581650"/>
            <a:ext cx="591276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Merged extracted comments into a DataFrame</a:t>
            </a:r>
            <a:endParaRPr lang="en-US" sz="1850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F0CC3A89-A279-EEAB-0EC3-613FC67BBE37}"/>
              </a:ext>
            </a:extLst>
          </p:cNvPr>
          <p:cNvSpPr/>
          <p:nvPr/>
        </p:nvSpPr>
        <p:spPr>
          <a:xfrm>
            <a:off x="12736945" y="7647708"/>
            <a:ext cx="1856509" cy="535709"/>
          </a:xfrm>
          <a:prstGeom prst="rect">
            <a:avLst/>
          </a:prstGeom>
          <a:solidFill>
            <a:srgbClr val="1128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D52905E-C454-495F-1B9B-A51D4F990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481" y="2142735"/>
            <a:ext cx="553354" cy="3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89255" y="887645"/>
            <a:ext cx="690038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Data Preprocessing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1889255" y="1729775"/>
            <a:ext cx="662808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Cabin" pitchFamily="34" charset="-122"/>
                <a:cs typeface="Cabin" pitchFamily="34" charset="-120"/>
              </a:rPr>
              <a:t>Preprocessing cleans and structures text for better insights.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897351" y="28063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Noise Removal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897351" y="3397637"/>
            <a:ext cx="3442097" cy="2829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3000"/>
              </a:lnSpc>
              <a:buFontTx/>
              <a:buChar char="-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Lowercased text</a:t>
            </a:r>
          </a:p>
          <a:p>
            <a:pPr marL="342900" indent="-342900">
              <a:lnSpc>
                <a:spcPts val="3000"/>
              </a:lnSpc>
              <a:buFontTx/>
              <a:buChar char="-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Removed: </a:t>
            </a:r>
          </a:p>
          <a:p>
            <a:pPr marL="800100" lvl="1" indent="-342900">
              <a:lnSpc>
                <a:spcPts val="3000"/>
              </a:lnSpc>
              <a:buFontTx/>
              <a:buChar char="-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URLs</a:t>
            </a:r>
          </a:p>
          <a:p>
            <a:pPr marL="800100" lvl="1" indent="-342900">
              <a:lnSpc>
                <a:spcPts val="3000"/>
              </a:lnSpc>
              <a:buFontTx/>
              <a:buChar char="-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numbers</a:t>
            </a:r>
          </a:p>
          <a:p>
            <a:pPr marL="800100" lvl="1" indent="-342900">
              <a:lnSpc>
                <a:spcPts val="3000"/>
              </a:lnSpc>
              <a:buFontTx/>
              <a:buChar char="-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punctuation </a:t>
            </a:r>
          </a:p>
          <a:p>
            <a:pPr marL="800100" lvl="1" indent="-342900">
              <a:lnSpc>
                <a:spcPts val="3000"/>
              </a:lnSpc>
              <a:buFontTx/>
              <a:buChar char="-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special characters</a:t>
            </a:r>
          </a:p>
          <a:p>
            <a:pPr marL="800100" lvl="1" indent="-342900">
              <a:lnSpc>
                <a:spcPts val="3000"/>
              </a:lnSpc>
              <a:buFontTx/>
              <a:buChar char="-"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single characters</a:t>
            </a:r>
          </a:p>
        </p:txBody>
      </p:sp>
      <p:sp>
        <p:nvSpPr>
          <p:cNvPr id="7" name="Text 4"/>
          <p:cNvSpPr/>
          <p:nvPr/>
        </p:nvSpPr>
        <p:spPr>
          <a:xfrm>
            <a:off x="5162547" y="5905764"/>
            <a:ext cx="3440906" cy="4220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Lemmatization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5162547" y="6581369"/>
            <a:ext cx="344090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Reduced words to their base form, using linguistic rules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989209" y="280637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POS Tagging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989209" y="3397637"/>
            <a:ext cx="344090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Kept only meaningful words to enhance the quality of topic modeling and sentiment analysis by filtering out unnecessary parts of speech.</a:t>
            </a:r>
            <a:endParaRPr lang="en-US" sz="1850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3A21437-7289-25F4-1ECD-4CF5A23ED2A3}"/>
              </a:ext>
            </a:extLst>
          </p:cNvPr>
          <p:cNvSpPr/>
          <p:nvPr/>
        </p:nvSpPr>
        <p:spPr>
          <a:xfrm>
            <a:off x="12736945" y="7647708"/>
            <a:ext cx="1856509" cy="535709"/>
          </a:xfrm>
          <a:prstGeom prst="rect">
            <a:avLst/>
          </a:prstGeom>
          <a:solidFill>
            <a:srgbClr val="1128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02" name="Picture 6" descr="X PNGs for Free Download">
            <a:extLst>
              <a:ext uri="{FF2B5EF4-FFF2-40B4-BE49-F238E27FC236}">
                <a16:creationId xmlns:a16="http://schemas.microsoft.com/office/drawing/2014/main" id="{7E7F4B47-4A46-C613-CF1E-50EE76DFE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978" y="4184076"/>
            <a:ext cx="2017076" cy="201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6">
            <a:extLst>
              <a:ext uri="{FF2B5EF4-FFF2-40B4-BE49-F238E27FC236}">
                <a16:creationId xmlns:a16="http://schemas.microsoft.com/office/drawing/2014/main" id="{F8694D1B-E83B-3D2C-AF1E-6F296AF6E46A}"/>
              </a:ext>
            </a:extLst>
          </p:cNvPr>
          <p:cNvSpPr/>
          <p:nvPr/>
        </p:nvSpPr>
        <p:spPr>
          <a:xfrm>
            <a:off x="10664005" y="58060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Tokenization</a:t>
            </a:r>
            <a:endParaRPr lang="en-US" sz="2200" dirty="0"/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32D000D1-52FF-7A4B-F063-D52D47657622}"/>
              </a:ext>
            </a:extLst>
          </p:cNvPr>
          <p:cNvSpPr/>
          <p:nvPr/>
        </p:nvSpPr>
        <p:spPr>
          <a:xfrm>
            <a:off x="10664005" y="6397294"/>
            <a:ext cx="3440906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0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ptos" panose="020B0004020202020204" pitchFamily="34" charset="0"/>
              </a:rPr>
              <a:t>Split text into individual words or phrases (tokens) to facilitate text processing and analysis.</a:t>
            </a:r>
            <a:endParaRPr lang="en-US" sz="1850" dirty="0">
              <a:solidFill>
                <a:schemeClr val="bg1">
                  <a:lumMod val="9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1C929311-681F-FA7C-06A1-06A61D1ADE66}"/>
              </a:ext>
            </a:extLst>
          </p:cNvPr>
          <p:cNvSpPr/>
          <p:nvPr/>
        </p:nvSpPr>
        <p:spPr>
          <a:xfrm>
            <a:off x="4560240" y="3158322"/>
            <a:ext cx="602307" cy="2393250"/>
          </a:xfrm>
          <a:custGeom>
            <a:avLst/>
            <a:gdLst>
              <a:gd name="connsiteX0" fmla="*/ 0 w 634109"/>
              <a:gd name="connsiteY0" fmla="*/ 0 h 2553539"/>
              <a:gd name="connsiteX1" fmla="*/ 449705 w 634109"/>
              <a:gd name="connsiteY1" fmla="*/ 1124262 h 2553539"/>
              <a:gd name="connsiteX2" fmla="*/ 629587 w 634109"/>
              <a:gd name="connsiteY2" fmla="*/ 1154242 h 2553539"/>
              <a:gd name="connsiteX3" fmla="*/ 554637 w 634109"/>
              <a:gd name="connsiteY3" fmla="*/ 989351 h 2553539"/>
              <a:gd name="connsiteX4" fmla="*/ 284814 w 634109"/>
              <a:gd name="connsiteY4" fmla="*/ 1139252 h 2553539"/>
              <a:gd name="connsiteX5" fmla="*/ 134912 w 634109"/>
              <a:gd name="connsiteY5" fmla="*/ 1633928 h 2553539"/>
              <a:gd name="connsiteX6" fmla="*/ 614597 w 634109"/>
              <a:gd name="connsiteY6" fmla="*/ 2548328 h 2553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4109" h="2553539">
                <a:moveTo>
                  <a:pt x="0" y="0"/>
                </a:moveTo>
                <a:cubicBezTo>
                  <a:pt x="172387" y="465944"/>
                  <a:pt x="344774" y="931888"/>
                  <a:pt x="449705" y="1124262"/>
                </a:cubicBezTo>
                <a:cubicBezTo>
                  <a:pt x="554636" y="1316636"/>
                  <a:pt x="612098" y="1176727"/>
                  <a:pt x="629587" y="1154242"/>
                </a:cubicBezTo>
                <a:cubicBezTo>
                  <a:pt x="647076" y="1131757"/>
                  <a:pt x="612099" y="991849"/>
                  <a:pt x="554637" y="989351"/>
                </a:cubicBezTo>
                <a:cubicBezTo>
                  <a:pt x="497175" y="986853"/>
                  <a:pt x="354768" y="1031823"/>
                  <a:pt x="284814" y="1139252"/>
                </a:cubicBezTo>
                <a:cubicBezTo>
                  <a:pt x="214860" y="1246681"/>
                  <a:pt x="79948" y="1399082"/>
                  <a:pt x="134912" y="1633928"/>
                </a:cubicBezTo>
                <a:cubicBezTo>
                  <a:pt x="189876" y="1868774"/>
                  <a:pt x="537148" y="2623279"/>
                  <a:pt x="614597" y="2548328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98748BD7-ED6F-1F1F-3436-485B41A3E6A7}"/>
              </a:ext>
            </a:extLst>
          </p:cNvPr>
          <p:cNvSpPr/>
          <p:nvPr/>
        </p:nvSpPr>
        <p:spPr>
          <a:xfrm>
            <a:off x="6857033" y="2953409"/>
            <a:ext cx="727990" cy="2667902"/>
          </a:xfrm>
          <a:custGeom>
            <a:avLst/>
            <a:gdLst>
              <a:gd name="connsiteX0" fmla="*/ 398206 w 727990"/>
              <a:gd name="connsiteY0" fmla="*/ 2667902 h 2667902"/>
              <a:gd name="connsiteX1" fmla="*/ 8462 w 727990"/>
              <a:gd name="connsiteY1" fmla="*/ 374407 h 2667902"/>
              <a:gd name="connsiteX2" fmla="*/ 727990 w 727990"/>
              <a:gd name="connsiteY2" fmla="*/ 29634 h 2667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7990" h="2667902">
                <a:moveTo>
                  <a:pt x="398206" y="2667902"/>
                </a:moveTo>
                <a:cubicBezTo>
                  <a:pt x="175852" y="1741010"/>
                  <a:pt x="-46502" y="814118"/>
                  <a:pt x="8462" y="374407"/>
                </a:cubicBezTo>
                <a:cubicBezTo>
                  <a:pt x="63426" y="-65304"/>
                  <a:pt x="395708" y="-17835"/>
                  <a:pt x="727990" y="29634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E1F2578D-E5D2-2D03-3538-5CB2F4C343B6}"/>
              </a:ext>
            </a:extLst>
          </p:cNvPr>
          <p:cNvSpPr/>
          <p:nvPr/>
        </p:nvSpPr>
        <p:spPr>
          <a:xfrm>
            <a:off x="10553075" y="2737785"/>
            <a:ext cx="2684008" cy="2883526"/>
          </a:xfrm>
          <a:custGeom>
            <a:avLst/>
            <a:gdLst>
              <a:gd name="connsiteX0" fmla="*/ 0 w 2684008"/>
              <a:gd name="connsiteY0" fmla="*/ 245258 h 2883526"/>
              <a:gd name="connsiteX1" fmla="*/ 1963712 w 2684008"/>
              <a:gd name="connsiteY1" fmla="*/ 245258 h 2883526"/>
              <a:gd name="connsiteX2" fmla="*/ 2098623 w 2684008"/>
              <a:gd name="connsiteY2" fmla="*/ 5415 h 2883526"/>
              <a:gd name="connsiteX3" fmla="*/ 1903751 w 2684008"/>
              <a:gd name="connsiteY3" fmla="*/ 110346 h 2883526"/>
              <a:gd name="connsiteX4" fmla="*/ 2008682 w 2684008"/>
              <a:gd name="connsiteY4" fmla="*/ 470110 h 2883526"/>
              <a:gd name="connsiteX5" fmla="*/ 2668250 w 2684008"/>
              <a:gd name="connsiteY5" fmla="*/ 2298910 h 2883526"/>
              <a:gd name="connsiteX6" fmla="*/ 2413417 w 2684008"/>
              <a:gd name="connsiteY6" fmla="*/ 2883526 h 288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4008" h="2883526">
                <a:moveTo>
                  <a:pt x="0" y="245258"/>
                </a:moveTo>
                <a:cubicBezTo>
                  <a:pt x="806971" y="265245"/>
                  <a:pt x="1613942" y="285232"/>
                  <a:pt x="1963712" y="245258"/>
                </a:cubicBezTo>
                <a:cubicBezTo>
                  <a:pt x="2313482" y="205284"/>
                  <a:pt x="2108617" y="27900"/>
                  <a:pt x="2098623" y="5415"/>
                </a:cubicBezTo>
                <a:cubicBezTo>
                  <a:pt x="2088629" y="-17070"/>
                  <a:pt x="1918741" y="32897"/>
                  <a:pt x="1903751" y="110346"/>
                </a:cubicBezTo>
                <a:cubicBezTo>
                  <a:pt x="1888761" y="187795"/>
                  <a:pt x="1881266" y="105349"/>
                  <a:pt x="2008682" y="470110"/>
                </a:cubicBezTo>
                <a:cubicBezTo>
                  <a:pt x="2136098" y="834871"/>
                  <a:pt x="2600794" y="1896674"/>
                  <a:pt x="2668250" y="2298910"/>
                </a:cubicBezTo>
                <a:cubicBezTo>
                  <a:pt x="2735706" y="2701146"/>
                  <a:pt x="2574561" y="2792336"/>
                  <a:pt x="2413417" y="2883526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5E798DD-0A71-6D30-4200-0C14B5A643BA}"/>
              </a:ext>
            </a:extLst>
          </p:cNvPr>
          <p:cNvSpPr txBox="1"/>
          <p:nvPr/>
        </p:nvSpPr>
        <p:spPr>
          <a:xfrm>
            <a:off x="3966342" y="741340"/>
            <a:ext cx="1033272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  <a:latin typeface="Unbounded"/>
                <a:ea typeface="Calibri"/>
                <a:cs typeface="Calibri"/>
              </a:rPr>
              <a:t>Word Cloud</a:t>
            </a:r>
            <a:endParaRPr lang="it-IT" sz="4400" dirty="0">
              <a:solidFill>
                <a:schemeClr val="bg1"/>
              </a:solidFill>
              <a:latin typeface="Unbounded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EC19A35-0054-2CB3-67CC-6B42B21140B9}"/>
              </a:ext>
            </a:extLst>
          </p:cNvPr>
          <p:cNvSpPr/>
          <p:nvPr/>
        </p:nvSpPr>
        <p:spPr>
          <a:xfrm>
            <a:off x="12736945" y="7647708"/>
            <a:ext cx="1856509" cy="535709"/>
          </a:xfrm>
          <a:prstGeom prst="rect">
            <a:avLst/>
          </a:prstGeom>
          <a:solidFill>
            <a:srgbClr val="1128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Picture 5" descr="A close-up of words&#10;&#10;AI-generated content may be incorrect.">
            <a:extLst>
              <a:ext uri="{FF2B5EF4-FFF2-40B4-BE49-F238E27FC236}">
                <a16:creationId xmlns:a16="http://schemas.microsoft.com/office/drawing/2014/main" id="{EDF3446C-024E-CFB9-6722-B36B4B4BE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942" y="2290069"/>
            <a:ext cx="8983716" cy="4578350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  <p:pic>
        <p:nvPicPr>
          <p:cNvPr id="10" name="Picture 9" descr="A white circle with a black background&#10;&#10;AI-generated content may be incorrect.">
            <a:extLst>
              <a:ext uri="{FF2B5EF4-FFF2-40B4-BE49-F238E27FC236}">
                <a16:creationId xmlns:a16="http://schemas.microsoft.com/office/drawing/2014/main" id="{FB85AE9A-FD51-DF76-4C55-D1985826F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818092">
            <a:off x="-3793459" y="1774032"/>
            <a:ext cx="9181852" cy="468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4005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50D45-373F-0EB9-47AF-47C7AC61C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0CCC795-8558-35EC-82B3-B1424F511AF4}"/>
              </a:ext>
            </a:extLst>
          </p:cNvPr>
          <p:cNvSpPr txBox="1"/>
          <p:nvPr/>
        </p:nvSpPr>
        <p:spPr>
          <a:xfrm>
            <a:off x="769620" y="797748"/>
            <a:ext cx="593979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4400" dirty="0">
                <a:solidFill>
                  <a:schemeClr val="bg1"/>
                </a:solidFill>
                <a:latin typeface="Unbounded"/>
                <a:ea typeface="Calibri"/>
                <a:cs typeface="Calibri"/>
              </a:rPr>
              <a:t>Word Frequency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" name="Immagine 5" descr="Immagine che contiene testo, schermata, Diagramma, diagramm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F9B0BE45-7D1B-EA21-9301-3F919986F9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126" y="2191505"/>
            <a:ext cx="6256020" cy="4123088"/>
          </a:xfrm>
          <a:prstGeom prst="rect">
            <a:avLst/>
          </a:prstGeom>
          <a:noFill/>
          <a:ln w="63500">
            <a:solidFill>
              <a:schemeClr val="bg1"/>
            </a:solidFill>
          </a:ln>
        </p:spPr>
      </p:pic>
      <p:pic>
        <p:nvPicPr>
          <p:cNvPr id="7" name="Immagine 6" descr="Immagine che contiene testo, schermata, Diagramma, diagramm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D32362E7-53D2-E811-887A-046B1C63D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306" y="2191606"/>
            <a:ext cx="6256020" cy="4122887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510EAE6-EB4B-23A5-E9D2-CA188A4A183F}"/>
              </a:ext>
            </a:extLst>
          </p:cNvPr>
          <p:cNvSpPr txBox="1"/>
          <p:nvPr/>
        </p:nvSpPr>
        <p:spPr>
          <a:xfrm>
            <a:off x="653506" y="6531429"/>
            <a:ext cx="6263640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latin typeface="Cabin"/>
                <a:ea typeface="+mn-lt"/>
                <a:cs typeface="+mn-lt"/>
              </a:rPr>
              <a:t>Identified the top 20 most frequent words, highlighting the dominant themes in the discussion.</a:t>
            </a:r>
            <a:endParaRPr lang="it-IT" dirty="0">
              <a:solidFill>
                <a:schemeClr val="bg1"/>
              </a:solidFill>
              <a:latin typeface="Cabin"/>
              <a:ea typeface="Calibri"/>
              <a:cs typeface="Calibri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9F799B7-65BC-4424-0C7B-697D61E77242}"/>
              </a:ext>
            </a:extLst>
          </p:cNvPr>
          <p:cNvSpPr txBox="1"/>
          <p:nvPr/>
        </p:nvSpPr>
        <p:spPr>
          <a:xfrm>
            <a:off x="8166826" y="6531429"/>
            <a:ext cx="554736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  <a:ea typeface="Calibri"/>
                <a:cs typeface="Calibri"/>
              </a:rPr>
              <a:t>Words that are too core for the topic have been restricted to have a more detailed view.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FB5F998-B51C-CDD8-62F9-5A9D16725617}"/>
              </a:ext>
            </a:extLst>
          </p:cNvPr>
          <p:cNvSpPr/>
          <p:nvPr/>
        </p:nvSpPr>
        <p:spPr>
          <a:xfrm>
            <a:off x="12736945" y="7647708"/>
            <a:ext cx="1856509" cy="535709"/>
          </a:xfrm>
          <a:prstGeom prst="rect">
            <a:avLst/>
          </a:prstGeom>
          <a:solidFill>
            <a:srgbClr val="1128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3503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29046" y="714379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Bigrams Analysis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529046" y="2407250"/>
            <a:ext cx="3987384" cy="944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Cabin" pitchFamily="34" charset="-122"/>
                <a:cs typeface="Cabin" pitchFamily="34" charset="-120"/>
              </a:rPr>
              <a:t>In simpler terms... </a:t>
            </a:r>
          </a:p>
          <a:p>
            <a:pPr marL="0" indent="0" algn="just">
              <a:lnSpc>
                <a:spcPts val="3000"/>
              </a:lnSpc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Cabin" pitchFamily="34" charset="-122"/>
                <a:cs typeface="Cabin" pitchFamily="34" charset="-120"/>
              </a:rPr>
              <a:t>pairs of frequently occurring words.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3469567" y="5650267"/>
            <a:ext cx="2377979" cy="14002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Main focuses: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</a:p>
          <a:p>
            <a:pPr marL="342900" indent="-342900">
              <a:lnSpc>
                <a:spcPts val="3000"/>
              </a:lnSpc>
              <a:buFontTx/>
              <a:buChar char="-"/>
            </a:pPr>
            <a:r>
              <a:rPr lang="en-US" sz="1850" b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economic policy</a:t>
            </a:r>
          </a:p>
          <a:p>
            <a:pPr marL="342900" indent="-342900">
              <a:lnSpc>
                <a:spcPts val="3000"/>
              </a:lnSpc>
              <a:buFontTx/>
              <a:buChar char="-"/>
            </a:pPr>
            <a:r>
              <a:rPr lang="en-US" sz="1850" b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financial impact.</a:t>
            </a:r>
            <a:endParaRPr lang="en-US" sz="1850" b="1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117FE691-8F4B-2B5A-14C6-634E9C6EC8B9}"/>
              </a:ext>
            </a:extLst>
          </p:cNvPr>
          <p:cNvSpPr/>
          <p:nvPr/>
        </p:nvSpPr>
        <p:spPr>
          <a:xfrm>
            <a:off x="12736945" y="7647708"/>
            <a:ext cx="1856509" cy="535709"/>
          </a:xfrm>
          <a:prstGeom prst="rect">
            <a:avLst/>
          </a:prstGeom>
          <a:solidFill>
            <a:srgbClr val="1128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Immagine 17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BFF57DC6-E72D-4B6C-70AC-79A1FC554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8382" y="2394918"/>
            <a:ext cx="7832530" cy="4655559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F252481-107D-C6DF-F85A-A679A180FD8B}"/>
              </a:ext>
            </a:extLst>
          </p:cNvPr>
          <p:cNvSpPr txBox="1"/>
          <p:nvPr/>
        </p:nvSpPr>
        <p:spPr>
          <a:xfrm>
            <a:off x="445568" y="1618053"/>
            <a:ext cx="1373926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</a:rPr>
              <a:t>E</a:t>
            </a:r>
            <a:r>
              <a:rPr lang="en-US" sz="20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ptos" panose="020B0004020202020204" pitchFamily="34" charset="0"/>
              </a:rPr>
              <a:t>xamines pairs of consecutive words in a text to identify common word associations,</a:t>
            </a:r>
          </a:p>
          <a:p>
            <a:r>
              <a:rPr lang="en-US" sz="2000" b="0" i="0" u="none" strike="noStrike" dirty="0">
                <a:solidFill>
                  <a:schemeClr val="bg1">
                    <a:lumMod val="95000"/>
                  </a:schemeClr>
                </a:solidFill>
                <a:effectLst/>
                <a:latin typeface="Aptos" panose="020B0004020202020204" pitchFamily="34" charset="0"/>
              </a:rPr>
              <a:t>patterns, and contextual relationships.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26" name="Bent Arrow 25">
            <a:extLst>
              <a:ext uri="{FF2B5EF4-FFF2-40B4-BE49-F238E27FC236}">
                <a16:creationId xmlns:a16="http://schemas.microsoft.com/office/drawing/2014/main" id="{4E6134DD-0FA3-712E-27B2-6B9945494A1F}"/>
              </a:ext>
            </a:extLst>
          </p:cNvPr>
          <p:cNvSpPr/>
          <p:nvPr/>
        </p:nvSpPr>
        <p:spPr>
          <a:xfrm flipV="1">
            <a:off x="3298731" y="3537105"/>
            <a:ext cx="2377979" cy="1185593"/>
          </a:xfrm>
          <a:prstGeom prst="bentArrow">
            <a:avLst>
              <a:gd name="adj1" fmla="val 7861"/>
              <a:gd name="adj2" fmla="val 14376"/>
              <a:gd name="adj3" fmla="val 30234"/>
              <a:gd name="adj4" fmla="val 46801"/>
            </a:avLst>
          </a:prstGeom>
        </p:spPr>
        <p:style>
          <a:lnRef idx="2">
            <a:schemeClr val="accent3"/>
          </a:lnRef>
          <a:fillRef idx="1003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3C93BF2B-66C2-D138-CD26-75E5DD4E7798}"/>
              </a:ext>
            </a:extLst>
          </p:cNvPr>
          <p:cNvSpPr/>
          <p:nvPr/>
        </p:nvSpPr>
        <p:spPr>
          <a:xfrm rot="5400000">
            <a:off x="9583818" y="8401095"/>
            <a:ext cx="2818151" cy="2549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schermata, Carattere, diagramma&#10;&#10;Il contenuto generato dall&amp;#39;intelligenza artificiale potrebbe non essere corretto.">
            <a:extLst>
              <a:ext uri="{FF2B5EF4-FFF2-40B4-BE49-F238E27FC236}">
                <a16:creationId xmlns:a16="http://schemas.microsoft.com/office/drawing/2014/main" id="{AC54FD5E-C7DD-6E8E-598B-D9C849F7B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821" y="2710176"/>
            <a:ext cx="8708631" cy="5109852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431ADD88-B6AA-97C6-35B4-0E5EFA0D3EC7}"/>
              </a:ext>
            </a:extLst>
          </p:cNvPr>
          <p:cNvSpPr/>
          <p:nvPr/>
        </p:nvSpPr>
        <p:spPr>
          <a:xfrm>
            <a:off x="12736945" y="7647708"/>
            <a:ext cx="1856509" cy="535709"/>
          </a:xfrm>
          <a:prstGeom prst="rect">
            <a:avLst/>
          </a:prstGeom>
          <a:solidFill>
            <a:srgbClr val="1128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A96843D-FAB7-7938-3820-8269395371F8}"/>
              </a:ext>
            </a:extLst>
          </p:cNvPr>
          <p:cNvSpPr/>
          <p:nvPr/>
        </p:nvSpPr>
        <p:spPr>
          <a:xfrm rot="5400000" flipH="1">
            <a:off x="9728206" y="-62610"/>
            <a:ext cx="2523625" cy="2549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2">
            <a:extLst>
              <a:ext uri="{FF2B5EF4-FFF2-40B4-BE49-F238E27FC236}">
                <a16:creationId xmlns:a16="http://schemas.microsoft.com/office/drawing/2014/main" id="{51EB14B0-8D75-6035-4BF1-E63D9572C3D5}"/>
              </a:ext>
            </a:extLst>
          </p:cNvPr>
          <p:cNvSpPr/>
          <p:nvPr/>
        </p:nvSpPr>
        <p:spPr>
          <a:xfrm>
            <a:off x="10016377" y="1470986"/>
            <a:ext cx="2994340" cy="909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3000"/>
              </a:lnSpc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Cabin" pitchFamily="34" charset="-122"/>
                <a:cs typeface="Cabin" pitchFamily="34" charset="-120"/>
              </a:rPr>
              <a:t>Ensure more relevant word </a:t>
            </a:r>
          </a:p>
          <a:p>
            <a:pPr marL="0" indent="0" algn="just">
              <a:lnSpc>
                <a:spcPts val="3000"/>
              </a:lnSpc>
              <a:buNone/>
            </a:pPr>
            <a:r>
              <a:rPr lang="en-US" sz="2000" dirty="0">
                <a:solidFill>
                  <a:schemeClr val="bg1">
                    <a:lumMod val="95000"/>
                  </a:schemeClr>
                </a:solidFill>
                <a:latin typeface="Aptos" panose="020B0004020202020204" pitchFamily="34" charset="0"/>
                <a:ea typeface="Cabin" pitchFamily="34" charset="-122"/>
                <a:cs typeface="Cabin" pitchFamily="34" charset="-120"/>
              </a:rPr>
              <a:t>associations and insights.</a:t>
            </a:r>
            <a:endParaRPr lang="en-US" sz="2000" dirty="0">
              <a:solidFill>
                <a:schemeClr val="bg1">
                  <a:lumMod val="95000"/>
                </a:schemeClr>
              </a:solidFill>
              <a:latin typeface="Aptos" panose="020B0004020202020204" pitchFamily="34" charset="0"/>
            </a:endParaRPr>
          </a:p>
        </p:txBody>
      </p:sp>
      <p:sp>
        <p:nvSpPr>
          <p:cNvPr id="7" name="Bent Arrow 6">
            <a:extLst>
              <a:ext uri="{FF2B5EF4-FFF2-40B4-BE49-F238E27FC236}">
                <a16:creationId xmlns:a16="http://schemas.microsoft.com/office/drawing/2014/main" id="{62FD94E3-DA7C-5D1E-34EB-11D2C78533DE}"/>
              </a:ext>
            </a:extLst>
          </p:cNvPr>
          <p:cNvSpPr/>
          <p:nvPr/>
        </p:nvSpPr>
        <p:spPr>
          <a:xfrm flipH="1" flipV="1">
            <a:off x="9468236" y="2524456"/>
            <a:ext cx="1602599" cy="3180688"/>
          </a:xfrm>
          <a:prstGeom prst="bentArrow">
            <a:avLst>
              <a:gd name="adj1" fmla="val 7861"/>
              <a:gd name="adj2" fmla="val 9320"/>
              <a:gd name="adj3" fmla="val 24456"/>
              <a:gd name="adj4" fmla="val 46801"/>
            </a:avLst>
          </a:prstGeom>
        </p:spPr>
        <p:style>
          <a:lnRef idx="2">
            <a:schemeClr val="accent3"/>
          </a:lnRef>
          <a:fillRef idx="100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252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FDDF05D16B364986917B134FFFB6A9" ma:contentTypeVersion="4" ma:contentTypeDescription="Create a new document." ma:contentTypeScope="" ma:versionID="0ce9754f45417f0f62ad64ce87f1cc97">
  <xsd:schema xmlns:xsd="http://www.w3.org/2001/XMLSchema" xmlns:xs="http://www.w3.org/2001/XMLSchema" xmlns:p="http://schemas.microsoft.com/office/2006/metadata/properties" xmlns:ns2="a40a8b93-6286-4d7f-9ea8-94eb5c2f5d90" targetNamespace="http://schemas.microsoft.com/office/2006/metadata/properties" ma:root="true" ma:fieldsID="122ed0f393c5c41800b69e09c3c8bab8" ns2:_="">
    <xsd:import namespace="a40a8b93-6286-4d7f-9ea8-94eb5c2f5d9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0a8b93-6286-4d7f-9ea8-94eb5c2f5d9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61DB062-0498-4D07-9088-6546216A61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9891D3-96A7-495D-8DD8-AA4F05037126}">
  <ds:schemaRefs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purl.org/dc/dcmitype/"/>
    <ds:schemaRef ds:uri="a40a8b93-6286-4d7f-9ea8-94eb5c2f5d90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40C66B4-FF4A-49E9-A881-C8B20ED048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0a8b93-6286-4d7f-9ea8-94eb5c2f5d9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554</Words>
  <Application>Microsoft Macintosh PowerPoint</Application>
  <PresentationFormat>Custom</PresentationFormat>
  <Paragraphs>103</Paragraphs>
  <Slides>17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Unbounded</vt:lpstr>
      <vt:lpstr>Calibri</vt:lpstr>
      <vt:lpstr>Aptos</vt:lpstr>
      <vt:lpstr>Cabin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BEN BELHASSEN Mohamed Ali</cp:lastModifiedBy>
  <cp:revision>5</cp:revision>
  <dcterms:created xsi:type="dcterms:W3CDTF">2025-02-13T15:14:08Z</dcterms:created>
  <dcterms:modified xsi:type="dcterms:W3CDTF">2025-02-13T21:56:34Z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0x01010022FDDF05D16B364986917B134FFFB6A9</vt:lpwstr>
  </property>
</Properties>
</file>